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61" r:id="rId2"/>
    <p:sldId id="272" r:id="rId3"/>
    <p:sldId id="273" r:id="rId4"/>
    <p:sldId id="274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7" r:id="rId15"/>
    <p:sldId id="276" r:id="rId16"/>
  </p:sldIdLst>
  <p:sldSz cx="9144000" cy="5143500" type="screen16x9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5A98"/>
    <a:srgbClr val="FEC51D"/>
    <a:srgbClr val="659D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4"/>
  </p:normalViewPr>
  <p:slideViewPr>
    <p:cSldViewPr snapToGrid="0" snapToObjects="1">
      <p:cViewPr varScale="1">
        <p:scale>
          <a:sx n="88" d="100"/>
          <a:sy n="88" d="100"/>
        </p:scale>
        <p:origin x="6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5F839-4AEB-4152-9A92-26F7CD2AA57C}" type="datetimeFigureOut">
              <a:rPr lang="en-US" smtClean="0"/>
              <a:t>3/19/2023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5E567-6481-4385-8786-9B77B5C08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57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260F0-3B82-42BA-B589-CF135C0EDC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4634" y="1156855"/>
            <a:ext cx="4324348" cy="1870363"/>
          </a:xfrm>
          <a:prstGeom prst="rect">
            <a:avLst/>
          </a:prstGeom>
        </p:spPr>
        <p:txBody>
          <a:bodyPr anchor="b"/>
          <a:lstStyle>
            <a:lvl1pPr algn="l">
              <a:defRPr sz="4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CF0DF4D-9F40-4EAF-BF6B-8B6EE903E78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4635" y="3130983"/>
            <a:ext cx="3479220" cy="679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403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o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02728-7624-466E-ACED-98E59EEFFC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080654"/>
            <a:ext cx="7886700" cy="5406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B5AA76-7C9A-462D-8CA3-178CA16824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650" y="1779588"/>
            <a:ext cx="7886700" cy="2473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6926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o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99888B8-FB10-406E-B7E1-7CB8E7F880B0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28650" y="1163782"/>
            <a:ext cx="7886700" cy="308913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23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082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049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9E45F9F-C308-4CCA-8E9C-E7AABC7EA50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18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2" r:id="rId3"/>
    <p:sldLayoutId id="2147483651" r:id="rId4"/>
    <p:sldLayoutId id="2147483662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Gotham Medium" panose="02000604030000020004" pitchFamily="2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ertontheask.com/" TargetMode="External"/><Relationship Id="rId2" Type="http://schemas.openxmlformats.org/officeDocument/2006/relationships/hyperlink" Target="mailto:Laura@ExpertonTheAsk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3development.net/" TargetMode="External"/><Relationship Id="rId4" Type="http://schemas.openxmlformats.org/officeDocument/2006/relationships/hyperlink" Target="mailto:mbaker@m3development.net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4.xml"/><Relationship Id="rId7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9.xml"/><Relationship Id="rId7" Type="http://schemas.openxmlformats.org/officeDocument/2006/relationships/image" Target="../media/image4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4.xml"/><Relationship Id="rId7" Type="http://schemas.openxmlformats.org/officeDocument/2006/relationships/image" Target="../media/image4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9076B-3ADE-473F-9C14-CE8844864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i="1" cap="small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Getting Your Organization Prepared Before Launching Any </a:t>
            </a:r>
            <a:r>
              <a:rPr lang="en-US" sz="2800" b="1" i="1" cap="small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Campaign</a:t>
            </a:r>
            <a:br>
              <a:rPr lang="en-US" sz="2800" b="1" i="1" cap="small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2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8FC6D4-DD31-4660-BB4D-3991DCD7DC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8734" y="3327832"/>
            <a:ext cx="8399315" cy="1187017"/>
          </a:xfrm>
        </p:spPr>
        <p:txBody>
          <a:bodyPr/>
          <a:lstStyle/>
          <a:p>
            <a:pPr algn="ctr"/>
            <a:r>
              <a:rPr lang="en-US" dirty="0"/>
              <a:t>Michael J. Baker, CFRE, Founder &amp; Partner, M3Development</a:t>
            </a:r>
          </a:p>
          <a:p>
            <a:pPr algn="ctr"/>
            <a:r>
              <a:rPr lang="en-US" dirty="0"/>
              <a:t>Laura Fredricks, JD, Fundraising Consultant, Author, Speaker </a:t>
            </a:r>
          </a:p>
        </p:txBody>
      </p:sp>
      <p:pic>
        <p:nvPicPr>
          <p:cNvPr id="1026" name="Picture 2" descr="Michael J. Baker, CFRE">
            <a:extLst>
              <a:ext uri="{FF2B5EF4-FFF2-40B4-BE49-F238E27FC236}">
                <a16:creationId xmlns:a16="http://schemas.microsoft.com/office/drawing/2014/main" id="{B97CF36B-E02E-F83B-F994-89E916AF4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050" y="3366364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erson in a green shirt&#10;&#10;Description automatically generated with low confidence">
            <a:extLst>
              <a:ext uri="{FF2B5EF4-FFF2-40B4-BE49-F238E27FC236}">
                <a16:creationId xmlns:a16="http://schemas.microsoft.com/office/drawing/2014/main" id="{DCBA041C-7CC9-D8DB-8F38-199CFB0540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53" y="3135654"/>
            <a:ext cx="853747" cy="128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740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FC51F-930C-F18C-4641-8F34553B8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Big Questions to 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3F77A-70E5-85FD-3FF3-9F281C3F2DC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Does every campaign need a feasibility study?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What if all my board members are not 100% keen on the idea of having a campaign?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How do I know if my current staff can support the campaign?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Are there key staff roles that are essential for any campaign?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How do we decide if we need Campaign Consultants?  </a:t>
            </a:r>
          </a:p>
        </p:txBody>
      </p:sp>
    </p:spTree>
    <p:extLst>
      <p:ext uri="{BB962C8B-B14F-4D97-AF65-F5344CB8AC3E}">
        <p14:creationId xmlns:p14="http://schemas.microsoft.com/office/powerpoint/2010/main" val="4169950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19810-41E6-0E73-C96F-F6C4A72B9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Big Questions to 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A3AC6-38A3-C8AA-D2A9-023D5169A5B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What exactly is a campaign plan?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How do we determine how long the campaign should be?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What should we be looking for when we select a campaign chair or co-chairs?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Can they be people who are not currently on our board?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Who should be on the campaign committee and how many members do we need?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0226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5787C-8DC1-6BEC-59C6-77A3EAB9D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Big Questions to 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491C6-D9F6-9C87-2BCA-122A8B59AB3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1621308"/>
            <a:ext cx="7886700" cy="263160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Should my board and/or staff have campaign training before and during the campaign?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Outside of the board and the committee, what is the role of a volunteer for the campaign?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Do we need a separate budget for campaign materials and marketing?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What are the most successful donor recognition programs during and after a  campaign? </a:t>
            </a:r>
          </a:p>
        </p:txBody>
      </p:sp>
    </p:spTree>
    <p:extLst>
      <p:ext uri="{BB962C8B-B14F-4D97-AF65-F5344CB8AC3E}">
        <p14:creationId xmlns:p14="http://schemas.microsoft.com/office/powerpoint/2010/main" val="560469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51991-B2DB-2DC0-BB81-F827C8661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Big Questions to 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0FB9E-9A26-2F4D-36F4-7317AE0FC99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Is it still the rule that you need 60% or more of the funds raised to goal before the campaign goes “public?”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What if we are near the end of our stated timeline for the campaign but we have not reached our campaign goal?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Do you always increase the goal if you have raised the goal amount before the end of the campaign timeline? </a:t>
            </a:r>
          </a:p>
        </p:txBody>
      </p:sp>
    </p:spTree>
    <p:extLst>
      <p:ext uri="{BB962C8B-B14F-4D97-AF65-F5344CB8AC3E}">
        <p14:creationId xmlns:p14="http://schemas.microsoft.com/office/powerpoint/2010/main" val="3313703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F03BC7-B8D5-A926-F696-1EED2E99ADC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b="1" dirty="0"/>
              <a:t>Questions &amp; Answers</a:t>
            </a:r>
          </a:p>
        </p:txBody>
      </p:sp>
    </p:spTree>
    <p:extLst>
      <p:ext uri="{BB962C8B-B14F-4D97-AF65-F5344CB8AC3E}">
        <p14:creationId xmlns:p14="http://schemas.microsoft.com/office/powerpoint/2010/main" val="2382448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BFAED-982D-AB50-2C36-63F937544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Stay in Touch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C167A-4095-7891-501B-5656421C9E1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numCol="2"/>
          <a:lstStyle/>
          <a:p>
            <a:pPr marL="0" indent="0">
              <a:buNone/>
            </a:pPr>
            <a:r>
              <a:rPr lang="en-US" dirty="0"/>
              <a:t>Laura Fredricks , JD </a:t>
            </a:r>
          </a:p>
          <a:p>
            <a:pPr marL="0" indent="0">
              <a:buNone/>
            </a:pPr>
            <a:r>
              <a:rPr lang="en-US" dirty="0"/>
              <a:t>(917) 796- 2325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Laura@ExpertonTheAsk.com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www.ExpertOnTheAsk.com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Michael J. Baker, CFRE</a:t>
            </a:r>
          </a:p>
          <a:p>
            <a:pPr marL="0" indent="0">
              <a:buNone/>
            </a:pPr>
            <a:r>
              <a:rPr lang="en-US" dirty="0"/>
              <a:t>(732) 245-9868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mbaker@m3development.net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5"/>
              </a:rPr>
              <a:t>www.m3development.net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1539371-BB14-AB2A-866D-BC22991D8CC0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592070" y="508000"/>
            <a:ext cx="914400" cy="3825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611F21-E157-C41D-9D15-FBC7A5A973EF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08000" y="1657350"/>
            <a:ext cx="1828800" cy="18288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76F8AEB-6AC5-B9C1-E151-108D3CD5BD0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2590800" y="1928813"/>
            <a:ext cx="6045200" cy="1285875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400" b="1" dirty="0">
                <a:solidFill>
                  <a:srgbClr val="5B5B5B"/>
                </a:solidFill>
              </a:rPr>
              <a:t>When you hear the word "Campaign" what is the first word that comes to mind?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B1D65E-84C5-2A27-231B-7DD6DF2F4DEA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2590800" y="4381500"/>
            <a:ext cx="6299200" cy="38259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 dirty="0">
                <a:solidFill>
                  <a:srgbClr val="5B5B5B"/>
                </a:solidFill>
              </a:rPr>
              <a:t>ⓘ</a:t>
            </a:r>
            <a:r>
              <a:rPr lang="en-US" sz="1400" dirty="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6091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0510288-09F9-EB0E-B80D-4EBAAB0723FB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592070" y="508000"/>
            <a:ext cx="914400" cy="3825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D0A2C9-4FD1-1E2A-15A5-FC69C5079C71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08000" y="1657350"/>
            <a:ext cx="1828800" cy="18288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4FED9D1-184D-D834-2386-7A338D2E2DF3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2590800" y="1928813"/>
            <a:ext cx="6045200" cy="1285875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rgbClr val="5B5B5B"/>
                </a:solidFill>
              </a:rPr>
              <a:t>How Many of You are considering starting a Campaign?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38AD8B-45F3-9619-0F62-AA6AFFE96236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2590800" y="4381500"/>
            <a:ext cx="6299200" cy="38259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 dirty="0">
                <a:solidFill>
                  <a:srgbClr val="5B5B5B"/>
                </a:solidFill>
              </a:rPr>
              <a:t>ⓘ</a:t>
            </a:r>
            <a:r>
              <a:rPr lang="en-US" sz="1400" dirty="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768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D4972C1-4F2F-742A-2A8E-5D9ABEB08D0D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592070" y="508000"/>
            <a:ext cx="914400" cy="3825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DAC2EB5-D3D8-7046-5736-D244C8248396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08000" y="1657350"/>
            <a:ext cx="1828800" cy="18288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5D68255-CED1-5C9D-BC89-9F197225DC17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2590800" y="1928813"/>
            <a:ext cx="6045200" cy="1285875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rgbClr val="5B5B5B"/>
                </a:solidFill>
              </a:rPr>
              <a:t>How many of you have Campaign Experience?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CDF920-6659-9FB4-818A-8CCEC00CFF85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2590800" y="4381500"/>
            <a:ext cx="6299200" cy="38259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 dirty="0">
                <a:solidFill>
                  <a:srgbClr val="5B5B5B"/>
                </a:solidFill>
              </a:rPr>
              <a:t>ⓘ</a:t>
            </a:r>
            <a:r>
              <a:rPr lang="en-US" sz="1400" dirty="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7028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9546C-F00E-6DDE-DA1E-7CAD4C8A3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Are you Campaign Ready?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FBBED-F28E-3547-8781-B47FFF2315E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What do you think are the most important things you should be considering before you launch any campaign?</a:t>
            </a:r>
          </a:p>
        </p:txBody>
      </p:sp>
    </p:spTree>
    <p:extLst>
      <p:ext uri="{BB962C8B-B14F-4D97-AF65-F5344CB8AC3E}">
        <p14:creationId xmlns:p14="http://schemas.microsoft.com/office/powerpoint/2010/main" val="2099096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02EC1-A465-9798-4468-BAC12FD0F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5 MUSTs Before a Campaign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09F73-C836-F9E2-7AFE-BC976DFF56F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Board that is committed to conducting a campaign 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2. DEI&amp;A and Community Engagement Programs 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3. Staff and Campaign Experience 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4. Budget that is agreed upon and approved 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5. Bandwidth to do regular AND campaign fundraising activities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49771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1733B-DF75-62A1-B78D-9AA8D80FA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your Why?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515E7-B5E7-F0D5-AAFE-A979D792E7E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Why does your organization want to do a campaign?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Why does it want to do it now?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Do these reasons fit squarely within your existing or upcoming strategic plan?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Is the decision based on needing more space, needing upgrades or improvements, needing more cash flow?</a:t>
            </a:r>
          </a:p>
        </p:txBody>
      </p:sp>
    </p:spTree>
    <p:extLst>
      <p:ext uri="{BB962C8B-B14F-4D97-AF65-F5344CB8AC3E}">
        <p14:creationId xmlns:p14="http://schemas.microsoft.com/office/powerpoint/2010/main" val="1028182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893C4-6136-DF93-A4D9-CF7FA1370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your Why?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C28FE-815F-4D65-4B25-6EA2993AD3E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Is the campaign purely for “capital needs” or should it be a combined with an endowment, a “stability fund?”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Have you tested other campaigns first such as an “annual fund campaign,” “matching gifts campaign?”         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60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93ACE-8EE1-77BA-12FA-C279AD528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 Basics for any Campaign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5EBB6-7FE0-ADA8-E1F3-F8CE2285D61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Compelling Case for Support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Unanimous Board endorsement and 100% participation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Adequate pool of relevant and financially capable donors and prospects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Critical mass of identifiable and willing volunteers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Campaign Planning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 startAt="2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5574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LIZARD_PRESENTATIONID" val="6407c8a7f12b727f2edcb3ac"/>
  <p:tag name="SLIDO_APP_VERSION" val="1.5.3.3511"/>
  <p:tag name="SLIDO_PRESENTATION_ID" val="00000000-0000-0000-0000-000000000000"/>
  <p:tag name="SLIDO_EVENT_UUID" val="27a5fbf1-3a24-4f50-83e6-5eeb82d5f4e8"/>
  <p:tag name="SLIDO_EVENT_SECTION_UUID" val="08c69072-e639-4355-8023-2ece99abe20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2Nzg4MDY4NzR9"/>
  <p:tag name="SLIDO_TYPE" val="SlidoPoll"/>
  <p:tag name="SLIDO_POLL_UUID" val="67af97c9-6384-40e9-868a-36a7bcf9e64a"/>
  <p:tag name="SLIDO_TIMELINE" val="W3sicG9sbFF1ZXN0aW9uVXVpZCI6IjNmZWNlZjRlLTI2NDktNDRjZC04OGQwLWI5NGUxZDliODAwNCIsInNob3dSZXN1bHRzIjp0cnVlLCJzaG93Q29ycmVjdEFuc3dlcnMiOmZhbHNlLCJ2b3RpbmdMb2NrZWQiOmZhbHNlfV0=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MultipleChoic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2Nzg4MDY4NzN9"/>
  <p:tag name="SLIDO_TYPE" val="SlidoPoll"/>
  <p:tag name="SLIDO_POLL_UUID" val="c82685fb-a78f-47ec-810d-b02535d3ddf0"/>
  <p:tag name="SLIDO_TIMELINE" val="W3sicG9sbFF1ZXN0aW9uVXVpZCI6ImI0YWNiZmM0LWU1ODUtNDgyOC04MTU0LWVlMjExMDEwZGJhNyIsInNob3dSZXN1bHRzIjp0cnVlLCJzaG93Q29ycmVjdEFuc3dlcnMiOmZhbHNlLCJ2b3RpbmdMb2NrZWQiOmZhbHNlfV0=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WordClou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2Nzg4MDY4NzR9"/>
  <p:tag name="SLIDO_TYPE" val="SlidoPoll"/>
  <p:tag name="SLIDO_POLL_UUID" val="3beac7bc-77ed-4b78-ab8c-1b841b269e6e"/>
  <p:tag name="SLIDO_TIMELINE" val="W3sicG9sbFF1ZXN0aW9uVXVpZCI6IjczYTA2Nzg0LTI3MWYtNGI5Mi04ODVkLTk1MjFiY2RhZjJjYyIsInNob3dSZXN1bHRzIjp0cnVlLCJzaG93Q29ycmVjdEFuc3dlcnMiOmZhbHNlLCJ2b3RpbmdMb2NrZWQiOmZhbHNlfV0=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MultipleChoic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PICON2023-Template-Jan2023  -  Read-Only" id="{71057602-357C-427D-B236-976A94E02BDE}" vid="{700F57DB-343F-4DDF-99EC-E8ECFF44D5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AFPICON2023-Template-Jan2023</Template>
  <TotalTime>82</TotalTime>
  <Words>639</Words>
  <Application>Microsoft Office PowerPoint</Application>
  <PresentationFormat>On-screen Show (16:9)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Gotham Light</vt:lpstr>
      <vt:lpstr>Gotham Medium</vt:lpstr>
      <vt:lpstr>Wingdings</vt:lpstr>
      <vt:lpstr>Office Theme</vt:lpstr>
      <vt:lpstr>Getting Your Organization Prepared Before Launching Any Campaign </vt:lpstr>
      <vt:lpstr>PowerPoint Presentation</vt:lpstr>
      <vt:lpstr>PowerPoint Presentation</vt:lpstr>
      <vt:lpstr>PowerPoint Presentation</vt:lpstr>
      <vt:lpstr>Are you Campaign Ready?</vt:lpstr>
      <vt:lpstr>The 5 MUSTs Before a Campaign Decision</vt:lpstr>
      <vt:lpstr>What is your Why? </vt:lpstr>
      <vt:lpstr>What is your Why? </vt:lpstr>
      <vt:lpstr>The  Basics for any Campaign </vt:lpstr>
      <vt:lpstr>Big Questions to ASK</vt:lpstr>
      <vt:lpstr>Big Questions to ASK</vt:lpstr>
      <vt:lpstr>Big Questions to ASK</vt:lpstr>
      <vt:lpstr>Big Questions to ASK</vt:lpstr>
      <vt:lpstr>PowerPoint Presentation</vt:lpstr>
      <vt:lpstr>Stay in Touch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Your Organization Prepared Before Launching Any Campaign</dc:title>
  <dc:creator>Laura Fredricks</dc:creator>
  <cp:lastModifiedBy>Laura Fredricks</cp:lastModifiedBy>
  <cp:revision>6</cp:revision>
  <dcterms:created xsi:type="dcterms:W3CDTF">2023-03-06T21:19:13Z</dcterms:created>
  <dcterms:modified xsi:type="dcterms:W3CDTF">2023-03-19T16:01:15Z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oAppVersion">
    <vt:lpwstr>1.5.3.3511</vt:lpwstr>
  </property>
</Properties>
</file>